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434" autoAdjust="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6613D0-0C8F-49C9-A4FC-695B286BFFEC}" type="datetimeFigureOut">
              <a:rPr lang="en-US" smtClean="0"/>
              <a:t>3/24/2020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80404B-7717-4A7E-B55F-D543B2FB9AD9}" type="slidenum">
              <a:rPr lang="en-US" smtClean="0"/>
              <a:t>‹#›</a:t>
            </a:fld>
            <a:endParaRPr lang="en-US"/>
          </a:p>
        </p:txBody>
      </p:sp>
    </p:spTree>
    <p:extLst>
      <p:ext uri="{BB962C8B-B14F-4D97-AF65-F5344CB8AC3E}">
        <p14:creationId xmlns:p14="http://schemas.microsoft.com/office/powerpoint/2010/main" val="690154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critical workplace changes in the 21st century has been the collapse of the corporate ladder. Loyal workers scrambled towards the higher ranks of management to get promotions at a time. This new diversity, combined with technological advances, has fed demand for a more collaborative and flexible working environment (The Guardian 2020). Currently, most of the companies have flattened out by about 25% over the past years, losing several layers of management in favor of a more grid-like structure that causes employees to move along horizontal, vertical and diagonal ways. For the future strategies to job opportunities, I would suggest for the lattice model. It provides more opportunities and possibilities that are successful.  With the lattice model, one can do different roles and build new experiences, new skills, and adapt to the new system of work.  </a:t>
            </a:r>
            <a:endParaRPr lang="en-US" dirty="0"/>
          </a:p>
        </p:txBody>
      </p:sp>
      <p:sp>
        <p:nvSpPr>
          <p:cNvPr id="4" name="Slide Number Placeholder 3"/>
          <p:cNvSpPr>
            <a:spLocks noGrp="1"/>
          </p:cNvSpPr>
          <p:nvPr>
            <p:ph type="sldNum" sz="quarter" idx="10"/>
          </p:nvPr>
        </p:nvSpPr>
        <p:spPr/>
        <p:txBody>
          <a:bodyPr/>
          <a:lstStyle/>
          <a:p>
            <a:fld id="{7380404B-7717-4A7E-B55F-D543B2FB9AD9}" type="slidenum">
              <a:rPr lang="en-US" smtClean="0"/>
              <a:t>3</a:t>
            </a:fld>
            <a:endParaRPr lang="en-US"/>
          </a:p>
        </p:txBody>
      </p:sp>
    </p:spTree>
    <p:extLst>
      <p:ext uri="{BB962C8B-B14F-4D97-AF65-F5344CB8AC3E}">
        <p14:creationId xmlns:p14="http://schemas.microsoft.com/office/powerpoint/2010/main" val="3748841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emergency of robots machines is increasing, and the future predictions show that they can cost millions of jobs as a result of human replacement. Even though they can help to increase the production capacity and convenience, they are also destructive as they render entire professions and causing joblessness to many people. The most affected part is the area of manual work, where most of the factories use robots (Meyer, 2012). These robots can overwork, and they do a variety of work, including packaging, loading, and offloading. In short, work that requires coordination between hand and eyes can be done by the low-cost, efficient mechanical devices. These do not only sound in manual labor but also white-collar jobs are at high risk as sophisticated software that can handle different types of social work are developed. The strategy that can be used to counter-attack this automation is by encouraging more people to venture into jobs and concentrate on more creative and thoughtful activities to increase their job opportunities.  </a:t>
            </a:r>
            <a:endParaRPr lang="en-US" dirty="0"/>
          </a:p>
        </p:txBody>
      </p:sp>
      <p:sp>
        <p:nvSpPr>
          <p:cNvPr id="4" name="Slide Number Placeholder 3"/>
          <p:cNvSpPr>
            <a:spLocks noGrp="1"/>
          </p:cNvSpPr>
          <p:nvPr>
            <p:ph type="sldNum" sz="quarter" idx="10"/>
          </p:nvPr>
        </p:nvSpPr>
        <p:spPr/>
        <p:txBody>
          <a:bodyPr/>
          <a:lstStyle/>
          <a:p>
            <a:fld id="{7380404B-7717-4A7E-B55F-D543B2FB9AD9}" type="slidenum">
              <a:rPr lang="en-US" smtClean="0"/>
              <a:t>4</a:t>
            </a:fld>
            <a:endParaRPr lang="en-US"/>
          </a:p>
        </p:txBody>
      </p:sp>
    </p:spTree>
    <p:extLst>
      <p:ext uri="{BB962C8B-B14F-4D97-AF65-F5344CB8AC3E}">
        <p14:creationId xmlns:p14="http://schemas.microsoft.com/office/powerpoint/2010/main" val="2073817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 past five years, there has been a proliferation of online platforms that match employers with freelancers who invite them to bid for each task. They have created a market that is evolving so quickly that it’s hard to pin down exactly how many people are using these sites across the world. But the management consultants McKinsey estimate that by 2025 some 540 million workers will have used one of these platforms to find work. According to Maclean &amp; Wilson, (2009), they are also associated with some benefits for companies that use these sites like getting instant access to a pool of cheap, willing talent, without having to go through lengthy recruitment processes. Therefore, people with the right skills can start their small consulting gigs or take up such gigs along their full-time jobs.  </a:t>
            </a:r>
            <a:endParaRPr lang="en-US" dirty="0"/>
          </a:p>
        </p:txBody>
      </p:sp>
      <p:sp>
        <p:nvSpPr>
          <p:cNvPr id="4" name="Slide Number Placeholder 3"/>
          <p:cNvSpPr>
            <a:spLocks noGrp="1"/>
          </p:cNvSpPr>
          <p:nvPr>
            <p:ph type="sldNum" sz="quarter" idx="10"/>
          </p:nvPr>
        </p:nvSpPr>
        <p:spPr/>
        <p:txBody>
          <a:bodyPr/>
          <a:lstStyle/>
          <a:p>
            <a:fld id="{7380404B-7717-4A7E-B55F-D543B2FB9AD9}" type="slidenum">
              <a:rPr lang="en-US" smtClean="0"/>
              <a:t>5</a:t>
            </a:fld>
            <a:endParaRPr lang="en-US"/>
          </a:p>
        </p:txBody>
      </p:sp>
    </p:spTree>
    <p:extLst>
      <p:ext uri="{BB962C8B-B14F-4D97-AF65-F5344CB8AC3E}">
        <p14:creationId xmlns:p14="http://schemas.microsoft.com/office/powerpoint/2010/main" val="4073197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of the employers in the current world are finding it easier to monitor their workers at a distance, especially with the improvement in the level of technology (Quinlan, 2012). They use trackers that can show the exact location where their employees are working from. CCTV cameras are installed at varies places of work that provide images and videos of the activities that go through at a specific workplace at a particular time. These have reduced the manual movement by supervisors from place to place to monitor their employees. Many employees object to being observed. Even if the stated goal is to improve their health, the awareness of scrutiny, and the pressure to meet targets at all times can cause anxiety, offsetting any increases in wellbeing.  </a:t>
            </a:r>
            <a:endParaRPr lang="en-US" dirty="0"/>
          </a:p>
        </p:txBody>
      </p:sp>
      <p:sp>
        <p:nvSpPr>
          <p:cNvPr id="4" name="Slide Number Placeholder 3"/>
          <p:cNvSpPr>
            <a:spLocks noGrp="1"/>
          </p:cNvSpPr>
          <p:nvPr>
            <p:ph type="sldNum" sz="quarter" idx="10"/>
          </p:nvPr>
        </p:nvSpPr>
        <p:spPr/>
        <p:txBody>
          <a:bodyPr/>
          <a:lstStyle/>
          <a:p>
            <a:fld id="{7380404B-7717-4A7E-B55F-D543B2FB9AD9}" type="slidenum">
              <a:rPr lang="en-US" smtClean="0"/>
              <a:t>6</a:t>
            </a:fld>
            <a:endParaRPr lang="en-US"/>
          </a:p>
        </p:txBody>
      </p:sp>
    </p:spTree>
    <p:extLst>
      <p:ext uri="{BB962C8B-B14F-4D97-AF65-F5344CB8AC3E}">
        <p14:creationId xmlns:p14="http://schemas.microsoft.com/office/powerpoint/2010/main" val="4106710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the world health organization, the life expectancy of people is anticipated to increase across the world in the coming years. Therefore people will work for more years. The predicted trend speculates that the world is approaching the end of retirement and enters a period where older workers will stop working gradually rather than abruptly when they reach retirement age. Currently, the retirement age stands at 65 for men and 62 for women in the United States, but it is likely to rise to 70 as predicted by 20% for both in the future. Maclean &amp; Wilson (2009) also suggested that people should venture into side hustles as a safety net to supplement their incomes. The changing world of work is inculcating a sense of survival on modern-day employees, and the side hustle is now a legitimate activity.  </a:t>
            </a:r>
            <a:endParaRPr lang="en-US" dirty="0"/>
          </a:p>
        </p:txBody>
      </p:sp>
      <p:sp>
        <p:nvSpPr>
          <p:cNvPr id="4" name="Slide Number Placeholder 3"/>
          <p:cNvSpPr>
            <a:spLocks noGrp="1"/>
          </p:cNvSpPr>
          <p:nvPr>
            <p:ph type="sldNum" sz="quarter" idx="10"/>
          </p:nvPr>
        </p:nvSpPr>
        <p:spPr/>
        <p:txBody>
          <a:bodyPr/>
          <a:lstStyle/>
          <a:p>
            <a:fld id="{7380404B-7717-4A7E-B55F-D543B2FB9AD9}" type="slidenum">
              <a:rPr lang="en-US" smtClean="0"/>
              <a:t>7</a:t>
            </a:fld>
            <a:endParaRPr lang="en-US"/>
          </a:p>
        </p:txBody>
      </p:sp>
    </p:spTree>
    <p:extLst>
      <p:ext uri="{BB962C8B-B14F-4D97-AF65-F5344CB8AC3E}">
        <p14:creationId xmlns:p14="http://schemas.microsoft.com/office/powerpoint/2010/main" val="2432652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3/24/2020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3/24/2020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3/24/2020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theguardian.com/society/2015/nov/29/five-ways-work-will-change-future-of-workplace-ai-cloud-retirement-remot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9700" y="0"/>
            <a:ext cx="8707333" cy="6857999"/>
          </a:xfrm>
        </p:spPr>
        <p:txBody>
          <a:bodyPr/>
          <a:lstStyle/>
          <a:p>
            <a:pPr algn="ctr"/>
            <a:r>
              <a:rPr lang="en-US" sz="4000" dirty="0" smtClean="0"/>
              <a:t>The Change in the world </a:t>
            </a:r>
            <a:r>
              <a:rPr lang="en-US" sz="4000" dirty="0"/>
              <a:t>of </a:t>
            </a:r>
            <a:r>
              <a:rPr lang="en-US" sz="4000" dirty="0" smtClean="0"/>
              <a:t>work and the </a:t>
            </a:r>
            <a:r>
              <a:rPr lang="en-US" sz="4000" dirty="0"/>
              <a:t>implications for </a:t>
            </a:r>
            <a:r>
              <a:rPr lang="en-US" sz="4000" dirty="0" smtClean="0"/>
              <a:t>the </a:t>
            </a:r>
            <a:r>
              <a:rPr lang="en-US" sz="4000" dirty="0"/>
              <a:t>future career opportunities and job search </a:t>
            </a:r>
            <a:r>
              <a:rPr lang="en-US" sz="4000" dirty="0" smtClean="0"/>
              <a:t>strategies</a:t>
            </a:r>
            <a:br>
              <a:rPr lang="en-US" sz="4000" dirty="0" smtClean="0"/>
            </a:br>
            <a:r>
              <a:rPr lang="en-US" sz="4000" dirty="0" smtClean="0"/>
              <a:t/>
            </a:r>
            <a:br>
              <a:rPr lang="en-US" sz="4000" dirty="0" smtClean="0"/>
            </a:br>
            <a:r>
              <a:rPr lang="en-US" sz="4000" dirty="0" smtClean="0"/>
              <a:t>Institution Affiliation</a:t>
            </a:r>
            <a:br>
              <a:rPr lang="en-US" sz="4000" dirty="0" smtClean="0"/>
            </a:br>
            <a:r>
              <a:rPr lang="en-US" sz="4000" dirty="0" smtClean="0"/>
              <a:t/>
            </a:r>
            <a:br>
              <a:rPr lang="en-US" sz="4000" dirty="0" smtClean="0"/>
            </a:br>
            <a:r>
              <a:rPr lang="en-US" sz="4000" dirty="0" smtClean="0"/>
              <a:t>Students’ Name</a:t>
            </a:r>
            <a:br>
              <a:rPr lang="en-US" sz="4000" dirty="0" smtClean="0"/>
            </a:br>
            <a:r>
              <a:rPr lang="en-US" sz="4000" dirty="0" smtClean="0"/>
              <a:t/>
            </a:r>
            <a:br>
              <a:rPr lang="en-US" sz="4000" dirty="0" smtClean="0"/>
            </a:br>
            <a:r>
              <a:rPr lang="en-US" sz="4000" dirty="0" smtClean="0"/>
              <a:t>Date of Presentation </a:t>
            </a:r>
            <a:br>
              <a:rPr lang="en-US" sz="4000" dirty="0" smtClean="0"/>
            </a:br>
            <a:endParaRPr lang="en-US" sz="4000" dirty="0"/>
          </a:p>
        </p:txBody>
      </p:sp>
      <p:sp>
        <p:nvSpPr>
          <p:cNvPr id="3" name="Subtitle 2"/>
          <p:cNvSpPr>
            <a:spLocks noGrp="1"/>
          </p:cNvSpPr>
          <p:nvPr>
            <p:ph type="subTitle" idx="1"/>
          </p:nvPr>
        </p:nvSpPr>
        <p:spPr>
          <a:xfrm flipV="1">
            <a:off x="1352521" y="6858000"/>
            <a:ext cx="7766936" cy="45719"/>
          </a:xfrm>
        </p:spPr>
        <p:txBody>
          <a:bodyPr>
            <a:normAutofit fontScale="25000" lnSpcReduction="20000"/>
          </a:bodyPr>
          <a:lstStyle/>
          <a:p>
            <a:endParaRPr lang="en-US" dirty="0"/>
          </a:p>
        </p:txBody>
      </p:sp>
    </p:spTree>
    <p:extLst>
      <p:ext uri="{BB962C8B-B14F-4D97-AF65-F5344CB8AC3E}">
        <p14:creationId xmlns:p14="http://schemas.microsoft.com/office/powerpoint/2010/main" val="3111795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129048"/>
          </a:xfrm>
        </p:spPr>
        <p:txBody>
          <a:bodyPr/>
          <a:lstStyle/>
          <a:p>
            <a:pPr algn="ctr"/>
            <a:r>
              <a:rPr lang="en-US" dirty="0" smtClean="0"/>
              <a:t>Introduction</a:t>
            </a:r>
            <a:endParaRPr lang="en-US" dirty="0"/>
          </a:p>
        </p:txBody>
      </p:sp>
      <p:sp>
        <p:nvSpPr>
          <p:cNvPr id="3" name="Content Placeholder 2"/>
          <p:cNvSpPr>
            <a:spLocks noGrp="1"/>
          </p:cNvSpPr>
          <p:nvPr>
            <p:ph idx="1"/>
          </p:nvPr>
        </p:nvSpPr>
        <p:spPr/>
        <p:txBody>
          <a:bodyPr/>
          <a:lstStyle/>
          <a:p>
            <a:r>
              <a:rPr lang="en-US" dirty="0"/>
              <a:t>The workplace is changing fast, and not just because of automation and the introduction of new technologies. </a:t>
            </a:r>
            <a:endParaRPr lang="en-US" dirty="0" smtClean="0"/>
          </a:p>
          <a:p>
            <a:r>
              <a:rPr lang="en-US" dirty="0" smtClean="0"/>
              <a:t>Some </a:t>
            </a:r>
            <a:r>
              <a:rPr lang="en-US" dirty="0"/>
              <a:t>20 years or so before, no one would dream of wearing a pair of jeans to work, but now, that is almost the norm. </a:t>
            </a:r>
            <a:endParaRPr lang="en-US" dirty="0" smtClean="0"/>
          </a:p>
          <a:p>
            <a:r>
              <a:rPr lang="en-US" dirty="0" smtClean="0"/>
              <a:t>You </a:t>
            </a:r>
            <a:r>
              <a:rPr lang="en-US" dirty="0"/>
              <a:t>probably grew up hearing tales of the stringent nature of the world of work, and as you enter or grow in your career, most of the traditional rules no longer apply. </a:t>
            </a:r>
            <a:endParaRPr lang="en-US" dirty="0" smtClean="0"/>
          </a:p>
          <a:p>
            <a:r>
              <a:rPr lang="en-US" dirty="0" smtClean="0"/>
              <a:t>New </a:t>
            </a:r>
            <a:r>
              <a:rPr lang="en-US" dirty="0"/>
              <a:t>technologies have changed how people work and collaborate on duties, and this has had an impact on the lives of individuals, and more is yet to come. </a:t>
            </a:r>
          </a:p>
        </p:txBody>
      </p:sp>
    </p:spTree>
    <p:extLst>
      <p:ext uri="{BB962C8B-B14F-4D97-AF65-F5344CB8AC3E}">
        <p14:creationId xmlns:p14="http://schemas.microsoft.com/office/powerpoint/2010/main" val="573048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91166"/>
          </a:xfrm>
        </p:spPr>
        <p:txBody>
          <a:bodyPr/>
          <a:lstStyle/>
          <a:p>
            <a:pPr algn="ctr"/>
            <a:r>
              <a:rPr lang="en-US" dirty="0"/>
              <a:t>The change in </a:t>
            </a:r>
            <a:r>
              <a:rPr lang="en-US" dirty="0" smtClean="0"/>
              <a:t>the </a:t>
            </a:r>
            <a:r>
              <a:rPr lang="en-US" dirty="0"/>
              <a:t>workplace structure</a:t>
            </a:r>
          </a:p>
        </p:txBody>
      </p:sp>
      <p:sp>
        <p:nvSpPr>
          <p:cNvPr id="3" name="Content Placeholder 2"/>
          <p:cNvSpPr>
            <a:spLocks noGrp="1"/>
          </p:cNvSpPr>
          <p:nvPr>
            <p:ph sz="half" idx="1"/>
          </p:nvPr>
        </p:nvSpPr>
        <p:spPr>
          <a:xfrm>
            <a:off x="0" y="1519706"/>
            <a:ext cx="7650051" cy="5338293"/>
          </a:xfrm>
        </p:spPr>
        <p:txBody>
          <a:bodyPr>
            <a:normAutofit/>
          </a:bodyPr>
          <a:lstStyle/>
          <a:p>
            <a:endParaRPr lang="en-US" dirty="0" smtClean="0"/>
          </a:p>
          <a:p>
            <a:endParaRPr lang="en-US" dirty="0"/>
          </a:p>
          <a:p>
            <a:endParaRPr lang="en-US" dirty="0" smtClean="0"/>
          </a:p>
          <a:p>
            <a:r>
              <a:rPr lang="en-US" dirty="0" smtClean="0"/>
              <a:t>This is brought by the </a:t>
            </a:r>
            <a:r>
              <a:rPr lang="en-US" dirty="0"/>
              <a:t>collapse of the corporate </a:t>
            </a:r>
            <a:r>
              <a:rPr lang="en-US" dirty="0" smtClean="0"/>
              <a:t>ladder. </a:t>
            </a:r>
          </a:p>
          <a:p>
            <a:r>
              <a:rPr lang="en-US" dirty="0"/>
              <a:t>Loyal workers scrambled towards the higher ranks of management to get promotions at a time. </a:t>
            </a:r>
            <a:endParaRPr lang="en-US" dirty="0" smtClean="0"/>
          </a:p>
          <a:p>
            <a:r>
              <a:rPr lang="en-US" dirty="0"/>
              <a:t>Currently, most of the companies have flattened out by about 25% over the past years, losing several layers of management in favor of a more grid-like structure that causes employees to move along horizontal, vertical and diagonal ways. </a:t>
            </a:r>
            <a:r>
              <a:rPr lang="en-US" dirty="0" smtClean="0"/>
              <a:t> </a:t>
            </a:r>
            <a:endParaRPr lang="en-US" dirty="0"/>
          </a:p>
        </p:txBody>
      </p:sp>
      <p:pic>
        <p:nvPicPr>
          <p:cNvPr id="5" name="Content Placeholder 4"/>
          <p:cNvPicPr>
            <a:picLocks noGrp="1" noChangeAspect="1"/>
          </p:cNvPicPr>
          <p:nvPr>
            <p:ph sz="half" idx="2"/>
          </p:nvPr>
        </p:nvPicPr>
        <p:blipFill>
          <a:blip r:embed="rId3"/>
          <a:stretch>
            <a:fillRect/>
          </a:stretch>
        </p:blipFill>
        <p:spPr>
          <a:xfrm>
            <a:off x="7650050" y="1828800"/>
            <a:ext cx="4541949" cy="4662152"/>
          </a:xfrm>
          <a:prstGeom prst="rect">
            <a:avLst/>
          </a:prstGeom>
        </p:spPr>
      </p:pic>
    </p:spTree>
    <p:extLst>
      <p:ext uri="{BB962C8B-B14F-4D97-AF65-F5344CB8AC3E}">
        <p14:creationId xmlns:p14="http://schemas.microsoft.com/office/powerpoint/2010/main" val="1377407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development of artificial intelligence</a:t>
            </a:r>
          </a:p>
        </p:txBody>
      </p:sp>
      <p:sp>
        <p:nvSpPr>
          <p:cNvPr id="3" name="Content Placeholder 2"/>
          <p:cNvSpPr>
            <a:spLocks noGrp="1"/>
          </p:cNvSpPr>
          <p:nvPr>
            <p:ph sz="half" idx="1"/>
          </p:nvPr>
        </p:nvSpPr>
        <p:spPr>
          <a:xfrm>
            <a:off x="0" y="2160588"/>
            <a:ext cx="6987654" cy="4697411"/>
          </a:xfrm>
        </p:spPr>
        <p:txBody>
          <a:bodyPr/>
          <a:lstStyle/>
          <a:p>
            <a:endParaRPr lang="en-US" dirty="0" smtClean="0"/>
          </a:p>
          <a:p>
            <a:endParaRPr lang="en-US" dirty="0"/>
          </a:p>
          <a:p>
            <a:endParaRPr lang="en-US" dirty="0" smtClean="0"/>
          </a:p>
          <a:p>
            <a:r>
              <a:rPr lang="en-US" dirty="0" smtClean="0"/>
              <a:t>Artificial intelligence is associated with the use of robotic machines to replace human labor.</a:t>
            </a:r>
          </a:p>
          <a:p>
            <a:r>
              <a:rPr lang="en-US" dirty="0"/>
              <a:t>Even though they can help to increase the production capacity and convenience, they are also destructive as they render entire professions and causing joblessness to many people. </a:t>
            </a:r>
          </a:p>
          <a:p>
            <a:r>
              <a:rPr lang="en-US" dirty="0" smtClean="0"/>
              <a:t>They can be used to do most of the work  including </a:t>
            </a:r>
            <a:r>
              <a:rPr lang="en-US" dirty="0"/>
              <a:t>manual work, where most of the factories use </a:t>
            </a:r>
            <a:r>
              <a:rPr lang="en-US" dirty="0" smtClean="0"/>
              <a:t>robots as well as white collar jobs.   </a:t>
            </a:r>
            <a:endParaRPr lang="en-US" dirty="0"/>
          </a:p>
        </p:txBody>
      </p:sp>
      <p:pic>
        <p:nvPicPr>
          <p:cNvPr id="5" name="Content Placeholder 4"/>
          <p:cNvPicPr>
            <a:picLocks noGrp="1" noChangeAspect="1"/>
          </p:cNvPicPr>
          <p:nvPr>
            <p:ph sz="half" idx="2"/>
          </p:nvPr>
        </p:nvPicPr>
        <p:blipFill>
          <a:blip r:embed="rId3"/>
          <a:stretch>
            <a:fillRect/>
          </a:stretch>
        </p:blipFill>
        <p:spPr>
          <a:xfrm>
            <a:off x="7192370" y="1930400"/>
            <a:ext cx="4999630" cy="4415809"/>
          </a:xfrm>
          <a:prstGeom prst="rect">
            <a:avLst/>
          </a:prstGeom>
        </p:spPr>
      </p:pic>
    </p:spTree>
    <p:extLst>
      <p:ext uri="{BB962C8B-B14F-4D97-AF65-F5344CB8AC3E}">
        <p14:creationId xmlns:p14="http://schemas.microsoft.com/office/powerpoint/2010/main" val="3862581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Rise of the Gig Economy or Freelancing</a:t>
            </a:r>
          </a:p>
        </p:txBody>
      </p:sp>
      <p:sp>
        <p:nvSpPr>
          <p:cNvPr id="3" name="Content Placeholder 2"/>
          <p:cNvSpPr>
            <a:spLocks noGrp="1"/>
          </p:cNvSpPr>
          <p:nvPr>
            <p:ph sz="half" idx="1"/>
          </p:nvPr>
        </p:nvSpPr>
        <p:spPr>
          <a:xfrm>
            <a:off x="0" y="2160588"/>
            <a:ext cx="7738281" cy="4697411"/>
          </a:xfrm>
        </p:spPr>
        <p:txBody>
          <a:bodyPr/>
          <a:lstStyle/>
          <a:p>
            <a:endParaRPr lang="en-US" dirty="0" smtClean="0"/>
          </a:p>
          <a:p>
            <a:endParaRPr lang="en-US" dirty="0"/>
          </a:p>
          <a:p>
            <a:endParaRPr lang="en-US" dirty="0" smtClean="0"/>
          </a:p>
          <a:p>
            <a:r>
              <a:rPr lang="en-US" dirty="0" smtClean="0"/>
              <a:t>There </a:t>
            </a:r>
            <a:r>
              <a:rPr lang="en-US" dirty="0"/>
              <a:t>has been a proliferation of online platforms that match employers with freelancers who invite them to bid for each task. </a:t>
            </a:r>
            <a:endParaRPr lang="en-US" dirty="0" smtClean="0"/>
          </a:p>
          <a:p>
            <a:r>
              <a:rPr lang="en-US" dirty="0" smtClean="0"/>
              <a:t>They </a:t>
            </a:r>
            <a:r>
              <a:rPr lang="en-US" dirty="0"/>
              <a:t>have created a market that is evolving so quickly that it’s hard to pin down exactly how many people are using these sites across the world. </a:t>
            </a:r>
            <a:endParaRPr lang="en-US" dirty="0" smtClean="0"/>
          </a:p>
          <a:p>
            <a:r>
              <a:rPr lang="en-US" dirty="0" smtClean="0"/>
              <a:t>They </a:t>
            </a:r>
            <a:r>
              <a:rPr lang="en-US" dirty="0"/>
              <a:t>are also associated with some benefits for companies that use these sites like getting instant access to a pool of cheap, willing talent, without having to go through lengthy recruitment processes. </a:t>
            </a:r>
          </a:p>
        </p:txBody>
      </p:sp>
      <p:pic>
        <p:nvPicPr>
          <p:cNvPr id="5" name="Content Placeholder 4"/>
          <p:cNvPicPr>
            <a:picLocks noGrp="1" noChangeAspect="1"/>
          </p:cNvPicPr>
          <p:nvPr>
            <p:ph sz="half" idx="2"/>
          </p:nvPr>
        </p:nvPicPr>
        <p:blipFill>
          <a:blip r:embed="rId3"/>
          <a:stretch>
            <a:fillRect/>
          </a:stretch>
        </p:blipFill>
        <p:spPr>
          <a:xfrm>
            <a:off x="8007350" y="2941049"/>
            <a:ext cx="4184650" cy="2558999"/>
          </a:xfrm>
          <a:prstGeom prst="rect">
            <a:avLst/>
          </a:prstGeom>
        </p:spPr>
      </p:pic>
    </p:spTree>
    <p:extLst>
      <p:ext uri="{BB962C8B-B14F-4D97-AF65-F5344CB8AC3E}">
        <p14:creationId xmlns:p14="http://schemas.microsoft.com/office/powerpoint/2010/main" val="620195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7881"/>
          </a:xfrm>
        </p:spPr>
        <p:txBody>
          <a:bodyPr/>
          <a:lstStyle/>
          <a:p>
            <a:pPr algn="ctr"/>
            <a:r>
              <a:rPr lang="en-US" dirty="0"/>
              <a:t>Workplace monitoring</a:t>
            </a:r>
          </a:p>
        </p:txBody>
      </p:sp>
      <p:sp>
        <p:nvSpPr>
          <p:cNvPr id="3" name="Content Placeholder 2"/>
          <p:cNvSpPr>
            <a:spLocks noGrp="1"/>
          </p:cNvSpPr>
          <p:nvPr>
            <p:ph sz="half" idx="1"/>
          </p:nvPr>
        </p:nvSpPr>
        <p:spPr>
          <a:xfrm>
            <a:off x="0" y="2160588"/>
            <a:ext cx="7206018" cy="4697411"/>
          </a:xfrm>
        </p:spPr>
        <p:txBody>
          <a:bodyPr/>
          <a:lstStyle/>
          <a:p>
            <a:endParaRPr lang="en-US" dirty="0" smtClean="0"/>
          </a:p>
          <a:p>
            <a:endParaRPr lang="en-US" dirty="0"/>
          </a:p>
          <a:p>
            <a:endParaRPr lang="en-US" dirty="0" smtClean="0"/>
          </a:p>
          <a:p>
            <a:r>
              <a:rPr lang="en-US" dirty="0" smtClean="0"/>
              <a:t>Employees </a:t>
            </a:r>
            <a:r>
              <a:rPr lang="en-US" dirty="0"/>
              <a:t>use trackers </a:t>
            </a:r>
            <a:r>
              <a:rPr lang="en-US" dirty="0" smtClean="0"/>
              <a:t>that </a:t>
            </a:r>
            <a:r>
              <a:rPr lang="en-US" dirty="0"/>
              <a:t>show the exact location where their employees are working from. </a:t>
            </a:r>
            <a:endParaRPr lang="en-US" dirty="0" smtClean="0"/>
          </a:p>
          <a:p>
            <a:r>
              <a:rPr lang="en-US" dirty="0" smtClean="0"/>
              <a:t>CCTV </a:t>
            </a:r>
            <a:r>
              <a:rPr lang="en-US" dirty="0"/>
              <a:t>cameras are installed at varies places of work that provide images and videos of the activities that go through at a specific workplace at a particular time. </a:t>
            </a:r>
          </a:p>
        </p:txBody>
      </p:sp>
      <p:pic>
        <p:nvPicPr>
          <p:cNvPr id="5" name="Content Placeholder 4"/>
          <p:cNvPicPr>
            <a:picLocks noGrp="1" noChangeAspect="1"/>
          </p:cNvPicPr>
          <p:nvPr>
            <p:ph sz="half" idx="2"/>
          </p:nvPr>
        </p:nvPicPr>
        <p:blipFill>
          <a:blip r:embed="rId3"/>
          <a:stretch>
            <a:fillRect/>
          </a:stretch>
        </p:blipFill>
        <p:spPr>
          <a:xfrm>
            <a:off x="7974013" y="2483893"/>
            <a:ext cx="4184650" cy="3248167"/>
          </a:xfrm>
          <a:prstGeom prst="rect">
            <a:avLst/>
          </a:prstGeom>
        </p:spPr>
      </p:pic>
    </p:spTree>
    <p:extLst>
      <p:ext uri="{BB962C8B-B14F-4D97-AF65-F5344CB8AC3E}">
        <p14:creationId xmlns:p14="http://schemas.microsoft.com/office/powerpoint/2010/main" val="2355849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Increase in the age of retirement</a:t>
            </a:r>
          </a:p>
        </p:txBody>
      </p:sp>
      <p:sp>
        <p:nvSpPr>
          <p:cNvPr id="3" name="Content Placeholder 2"/>
          <p:cNvSpPr>
            <a:spLocks noGrp="1"/>
          </p:cNvSpPr>
          <p:nvPr>
            <p:ph sz="half" idx="1"/>
          </p:nvPr>
        </p:nvSpPr>
        <p:spPr>
          <a:xfrm>
            <a:off x="0" y="2160588"/>
            <a:ext cx="7246961" cy="4697411"/>
          </a:xfrm>
        </p:spPr>
        <p:txBody>
          <a:bodyPr/>
          <a:lstStyle/>
          <a:p>
            <a:endParaRPr lang="en-US" dirty="0" smtClean="0"/>
          </a:p>
          <a:p>
            <a:endParaRPr lang="en-US" dirty="0"/>
          </a:p>
          <a:p>
            <a:endParaRPr lang="en-US" dirty="0" smtClean="0"/>
          </a:p>
          <a:p>
            <a:r>
              <a:rPr lang="en-US" dirty="0" smtClean="0"/>
              <a:t>The </a:t>
            </a:r>
            <a:r>
              <a:rPr lang="en-US" dirty="0"/>
              <a:t>life expectancy of people is anticipated to increase across the world in the coming years. </a:t>
            </a:r>
            <a:endParaRPr lang="en-US" dirty="0" smtClean="0"/>
          </a:p>
          <a:p>
            <a:r>
              <a:rPr lang="en-US" dirty="0" smtClean="0"/>
              <a:t>Therefore </a:t>
            </a:r>
            <a:r>
              <a:rPr lang="en-US" dirty="0"/>
              <a:t>people will work for more years. </a:t>
            </a:r>
            <a:endParaRPr lang="en-US" dirty="0" smtClean="0"/>
          </a:p>
          <a:p>
            <a:r>
              <a:rPr lang="en-US" dirty="0" smtClean="0"/>
              <a:t>The </a:t>
            </a:r>
            <a:r>
              <a:rPr lang="en-US" dirty="0"/>
              <a:t>predicted trend speculates that the world is approaching the end of retirement and enters a period where older workers will stop working gradually rather than abruptly when they reach retirement age. </a:t>
            </a:r>
          </a:p>
        </p:txBody>
      </p:sp>
      <p:pic>
        <p:nvPicPr>
          <p:cNvPr id="5" name="Content Placeholder 4"/>
          <p:cNvPicPr>
            <a:picLocks noGrp="1" noChangeAspect="1"/>
          </p:cNvPicPr>
          <p:nvPr>
            <p:ph sz="half" idx="2"/>
          </p:nvPr>
        </p:nvPicPr>
        <p:blipFill>
          <a:blip r:embed="rId3"/>
          <a:stretch>
            <a:fillRect/>
          </a:stretch>
        </p:blipFill>
        <p:spPr>
          <a:xfrm>
            <a:off x="7438030" y="1930399"/>
            <a:ext cx="4467816" cy="4927599"/>
          </a:xfrm>
          <a:prstGeom prst="rect">
            <a:avLst/>
          </a:prstGeom>
        </p:spPr>
      </p:pic>
    </p:spTree>
    <p:extLst>
      <p:ext uri="{BB962C8B-B14F-4D97-AF65-F5344CB8AC3E}">
        <p14:creationId xmlns:p14="http://schemas.microsoft.com/office/powerpoint/2010/main" val="1556141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Conclusion</a:t>
            </a:r>
          </a:p>
        </p:txBody>
      </p:sp>
      <p:sp>
        <p:nvSpPr>
          <p:cNvPr id="3" name="Content Placeholder 2"/>
          <p:cNvSpPr>
            <a:spLocks noGrp="1"/>
          </p:cNvSpPr>
          <p:nvPr>
            <p:ph idx="1"/>
          </p:nvPr>
        </p:nvSpPr>
        <p:spPr/>
        <p:txBody>
          <a:bodyPr/>
          <a:lstStyle/>
          <a:p>
            <a:endParaRPr lang="en-US" dirty="0" smtClean="0"/>
          </a:p>
          <a:p>
            <a:r>
              <a:rPr lang="en-US" dirty="0" smtClean="0"/>
              <a:t>As </a:t>
            </a:r>
            <a:r>
              <a:rPr lang="en-US" dirty="0"/>
              <a:t>per the above discussions, the working system and environment undergoing dramatic changes before our eyes. </a:t>
            </a:r>
            <a:endParaRPr lang="en-US" dirty="0" smtClean="0"/>
          </a:p>
          <a:p>
            <a:r>
              <a:rPr lang="en-US" dirty="0" smtClean="0"/>
              <a:t>While </a:t>
            </a:r>
            <a:r>
              <a:rPr lang="en-US" dirty="0"/>
              <a:t>geographical and industry-specific particularities might exist, the macro shift in today’s open talent economy is global and applies to almost every industry sector. </a:t>
            </a:r>
            <a:endParaRPr lang="en-US" dirty="0" smtClean="0"/>
          </a:p>
          <a:p>
            <a:r>
              <a:rPr lang="en-US" dirty="0" smtClean="0"/>
              <a:t>Therefore</a:t>
            </a:r>
            <a:r>
              <a:rPr lang="en-US" dirty="0"/>
              <a:t>, it calls for employers and employees to come to terms with a new environment in which flexibility and adaptability have priority over job security and long-term employment that is well structured and standardized opportunities.</a:t>
            </a:r>
          </a:p>
        </p:txBody>
      </p:sp>
    </p:spTree>
    <p:extLst>
      <p:ext uri="{BB962C8B-B14F-4D97-AF65-F5344CB8AC3E}">
        <p14:creationId xmlns:p14="http://schemas.microsoft.com/office/powerpoint/2010/main" val="318375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p>
        </p:txBody>
      </p:sp>
      <p:sp>
        <p:nvSpPr>
          <p:cNvPr id="3" name="Content Placeholder 2"/>
          <p:cNvSpPr>
            <a:spLocks noGrp="1"/>
          </p:cNvSpPr>
          <p:nvPr>
            <p:ph idx="1"/>
          </p:nvPr>
        </p:nvSpPr>
        <p:spPr>
          <a:xfrm>
            <a:off x="-1" y="1930401"/>
            <a:ext cx="10017457" cy="4927600"/>
          </a:xfrm>
        </p:spPr>
        <p:txBody>
          <a:bodyPr/>
          <a:lstStyle/>
          <a:p>
            <a:endParaRPr lang="en-US" dirty="0" smtClean="0"/>
          </a:p>
          <a:p>
            <a:endParaRPr lang="en-US" dirty="0"/>
          </a:p>
          <a:p>
            <a:r>
              <a:rPr lang="en-US" dirty="0" smtClean="0"/>
              <a:t>Maclean</a:t>
            </a:r>
            <a:r>
              <a:rPr lang="en-US" dirty="0"/>
              <a:t>, R., and Wilson, D. eds., 2009. International handbook of education for the changing world of work: Bridging academic and vocational learning (Vol. 1). Springer Science &amp; Business Media.</a:t>
            </a:r>
          </a:p>
          <a:p>
            <a:r>
              <a:rPr lang="en-US" dirty="0" smtClean="0"/>
              <a:t>Meyer, J.P., 2012. Commitment in a changing world of work. In Commitment in organizations (pp. 60-91). Routledge. </a:t>
            </a:r>
          </a:p>
          <a:p>
            <a:r>
              <a:rPr lang="en-US" dirty="0" smtClean="0"/>
              <a:t>Quinlan, M., 2012. The ‘pre-invention of precarious employment: the changing world of work in context. The Economic and Labour Relations Review, 23(4), pp.3-24.    </a:t>
            </a:r>
          </a:p>
          <a:p>
            <a:r>
              <a:rPr lang="en-US" dirty="0" smtClean="0"/>
              <a:t>The </a:t>
            </a:r>
            <a:r>
              <a:rPr lang="en-US" dirty="0"/>
              <a:t>Guardian (2020). Five ways work will change in the future. Retrieved from: </a:t>
            </a:r>
            <a:r>
              <a:rPr lang="en-US" dirty="0">
                <a:hlinkClick r:id="rId2"/>
              </a:rPr>
              <a:t>https://</a:t>
            </a:r>
            <a:r>
              <a:rPr lang="en-US" dirty="0" smtClean="0">
                <a:hlinkClick r:id="rId2"/>
              </a:rPr>
              <a:t>www.theguardian.com/society/2015/nov/29/five-ways-work-will-change-future-of-workplace-ai-cloud-retirement-remote</a:t>
            </a:r>
            <a:r>
              <a:rPr lang="en-US" dirty="0" smtClean="0"/>
              <a:t>  </a:t>
            </a:r>
            <a:endParaRPr lang="en-US" dirty="0"/>
          </a:p>
          <a:p>
            <a:endParaRPr lang="en-US" dirty="0"/>
          </a:p>
        </p:txBody>
      </p:sp>
    </p:spTree>
    <p:extLst>
      <p:ext uri="{BB962C8B-B14F-4D97-AF65-F5344CB8AC3E}">
        <p14:creationId xmlns:p14="http://schemas.microsoft.com/office/powerpoint/2010/main" val="201795303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30</TotalTime>
  <Words>1472</Words>
  <Application>Microsoft Office PowerPoint</Application>
  <PresentationFormat>Widescreen</PresentationFormat>
  <Paragraphs>62</Paragraphs>
  <Slides>9</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Trebuchet MS</vt:lpstr>
      <vt:lpstr>Wingdings 3</vt:lpstr>
      <vt:lpstr>Facet</vt:lpstr>
      <vt:lpstr>The Change in the world of work and the implications for the future career opportunities and job search strategies  Institution Affiliation  Students’ Name  Date of Presentation  </vt:lpstr>
      <vt:lpstr>Introduction</vt:lpstr>
      <vt:lpstr>The change in the workplace structure</vt:lpstr>
      <vt:lpstr>The development of artificial intelligence</vt:lpstr>
      <vt:lpstr>Rise of the Gig Economy or Freelancing</vt:lpstr>
      <vt:lpstr>Workplace monitoring</vt:lpstr>
      <vt:lpstr>Increase in the age of retirement</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Change in the world of work and the implications for the future career opportunities and job search strategies  Institution Affiliation  Students’ Name  Date of Presentation</dc:title>
  <dc:creator>m</dc:creator>
  <cp:lastModifiedBy>m</cp:lastModifiedBy>
  <cp:revision>4</cp:revision>
  <dcterms:created xsi:type="dcterms:W3CDTF">2020-03-24T01:35:06Z</dcterms:created>
  <dcterms:modified xsi:type="dcterms:W3CDTF">2020-03-24T02:05:37Z</dcterms:modified>
</cp:coreProperties>
</file>